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70082909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2" name="Shape 5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38587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Expectations - reading the handbook   Requirements as well.</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Value - eg provide a workspace - where/what; present them to class, school, staff; acknowledge them as an emerging teacher</a:t>
            </a:r>
          </a:p>
          <a:p>
            <a:pPr marL="0" marR="0" lvl="0" indent="0" algn="l" rtl="0">
              <a:spcBef>
                <a:spcPts val="0"/>
              </a:spcBef>
              <a:buClr>
                <a:schemeClr val="dk1"/>
              </a:buClr>
              <a:buSzPct val="25000"/>
              <a:buFont typeface="Arial"/>
              <a:buNone/>
            </a:pPr>
            <a:r>
              <a:rPr lang="en-GB" sz="1100" b="0" i="0" u="none" strike="noStrike" cap="none">
                <a:solidFill>
                  <a:schemeClr val="dk1"/>
                </a:solidFill>
                <a:latin typeface="Arial"/>
                <a:ea typeface="Arial"/>
                <a:cs typeface="Arial"/>
                <a:sym typeface="Arial"/>
              </a:rPr>
              <a:t>Important paperwork - timetables, school organisation and meetings, long term/weekly plan, school expectations</a:t>
            </a:r>
          </a:p>
        </p:txBody>
      </p:sp>
    </p:spTree>
    <p:extLst>
      <p:ext uri="{BB962C8B-B14F-4D97-AF65-F5344CB8AC3E}">
        <p14:creationId xmlns:p14="http://schemas.microsoft.com/office/powerpoint/2010/main" val="1643705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r>
              <a:rPr lang="en-GB" sz="1100" b="0" i="0" u="none" strike="noStrike" cap="none">
                <a:solidFill>
                  <a:schemeClr val="dk1"/>
                </a:solidFill>
                <a:latin typeface="Arial"/>
                <a:ea typeface="Arial"/>
                <a:cs typeface="Arial"/>
                <a:sym typeface="Arial"/>
              </a:rPr>
              <a:t>What does that look like?  Link to NZC - effective planning…..What do we expect from student teachers?  Have they got good examples (each school is different and what they expect) How much/how little will you expect? Initial planning to have evidence of organisation and preparation - resources </a:t>
            </a:r>
          </a:p>
        </p:txBody>
      </p:sp>
    </p:spTree>
    <p:extLst>
      <p:ext uri="{BB962C8B-B14F-4D97-AF65-F5344CB8AC3E}">
        <p14:creationId xmlns:p14="http://schemas.microsoft.com/office/powerpoint/2010/main" val="596910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0" name="Shape 7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What does that look like? Who can be models? Strengths on the staff…… Who else could they observe...other curriculum areas?</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Student voice, student outcomes, children outcomes, engagement</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Pedagogy</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GB" sz="1100" b="0" i="0" u="none" strike="noStrike" cap="none">
                <a:solidFill>
                  <a:schemeClr val="dk1"/>
                </a:solidFill>
                <a:latin typeface="Arial"/>
                <a:ea typeface="Arial"/>
                <a:cs typeface="Arial"/>
                <a:sym typeface="Arial"/>
              </a:rPr>
              <a:t>Is the measurement of success identified by the amount left alone by your AT?</a:t>
            </a:r>
          </a:p>
        </p:txBody>
      </p:sp>
    </p:spTree>
    <p:extLst>
      <p:ext uri="{BB962C8B-B14F-4D97-AF65-F5344CB8AC3E}">
        <p14:creationId xmlns:p14="http://schemas.microsoft.com/office/powerpoint/2010/main" val="4254270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6" name="Shape 7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Can’t assume they know how to do assessments - school role to contextualise</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Give as many opportunities to learn assessments rather than judge.</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Assessment for learning - </a:t>
            </a:r>
          </a:p>
          <a:p>
            <a:pPr marL="0" marR="0" lvl="0" indent="0" algn="l" rtl="0">
              <a:spcBef>
                <a:spcPts val="0"/>
              </a:spcBef>
              <a:buClr>
                <a:schemeClr val="dk1"/>
              </a:buClr>
              <a:buSzPct val="25000"/>
              <a:buFont typeface="Arial"/>
              <a:buNone/>
            </a:pPr>
            <a:r>
              <a:rPr lang="en-GB" sz="1100" b="0" i="0" u="none" strike="noStrike" cap="none">
                <a:solidFill>
                  <a:schemeClr val="dk1"/>
                </a:solidFill>
                <a:latin typeface="Arial"/>
                <a:ea typeface="Arial"/>
                <a:cs typeface="Arial"/>
                <a:sym typeface="Arial"/>
              </a:rPr>
              <a:t>Assessment of learning (the tools)  not necessarily testing Running Records</a:t>
            </a:r>
          </a:p>
        </p:txBody>
      </p:sp>
    </p:spTree>
    <p:extLst>
      <p:ext uri="{BB962C8B-B14F-4D97-AF65-F5344CB8AC3E}">
        <p14:creationId xmlns:p14="http://schemas.microsoft.com/office/powerpoint/2010/main" val="2963585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2" name="Shape 82"/>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How often? (A block? - be specific) What depth? Sharing philosophies….WHY?  Reflective Models???? Data, Smyths… Blog</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615321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Evidence based / role model</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Things to consider (3 level thinking) Types of questioning,  Probing questions  “Talk to me about three students…”</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Challenges pedagogy </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Focussed and specific</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Based on student learning</a:t>
            </a:r>
          </a:p>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With whom - appropriate people on staff (Not just AT)</a:t>
            </a:r>
          </a:p>
          <a:p>
            <a:pPr marL="0" marR="0" lvl="0" indent="0" algn="l" rtl="0">
              <a:spcBef>
                <a:spcPts val="0"/>
              </a:spcBef>
              <a:spcAft>
                <a:spcPts val="0"/>
              </a:spcAft>
              <a:buClr>
                <a:schemeClr val="dk1"/>
              </a:buClr>
              <a:buSzPct val="25000"/>
              <a:buFont typeface="Arial"/>
              <a:buNone/>
            </a:pPr>
            <a:r>
              <a:rPr lang="en-GB" sz="1800" b="0" i="0" u="none" strike="noStrike" cap="none">
                <a:solidFill>
                  <a:schemeClr val="lt1"/>
                </a:solidFill>
                <a:latin typeface="Arial"/>
                <a:ea typeface="Arial"/>
                <a:cs typeface="Arial"/>
                <a:sym typeface="Arial"/>
              </a:rPr>
              <a:t>Active listening - key points/relevance</a:t>
            </a:r>
          </a:p>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4498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GB" sz="1100" b="0" i="0" u="none" strike="noStrike" cap="none">
                <a:solidFill>
                  <a:schemeClr val="dk1"/>
                </a:solidFill>
                <a:latin typeface="Arial"/>
                <a:ea typeface="Arial"/>
                <a:cs typeface="Arial"/>
                <a:sym typeface="Arial"/>
              </a:rPr>
              <a:t>What will you observe? How will you record it?  (Carbon copy, ipad, electronic, photos) How will you provide feedback? and feed forward…. How often?  Is it constructive?</a:t>
            </a:r>
          </a:p>
          <a:p>
            <a:pPr marL="0" marR="0" lvl="0" indent="0" algn="l" rtl="0">
              <a:spcBef>
                <a:spcPts val="0"/>
              </a:spcBef>
              <a:spcAft>
                <a:spcPts val="0"/>
              </a:spcAft>
              <a:buClr>
                <a:schemeClr val="dk1"/>
              </a:buClr>
              <a:buSzPct val="25000"/>
              <a:buFont typeface="Arial"/>
              <a:buNone/>
            </a:pPr>
            <a:endParaRPr sz="1100" b="0" i="0" u="none" strike="noStrike" cap="none">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GB" sz="1100" b="0" i="0" u="none" strike="noStrike" cap="none">
                <a:solidFill>
                  <a:schemeClr val="dk1"/>
                </a:solidFill>
                <a:latin typeface="Arial"/>
                <a:ea typeface="Arial"/>
                <a:cs typeface="Arial"/>
                <a:sym typeface="Arial"/>
              </a:rPr>
              <a:t>Evidence based</a:t>
            </a:r>
          </a:p>
        </p:txBody>
      </p:sp>
    </p:spTree>
    <p:extLst>
      <p:ext uri="{BB962C8B-B14F-4D97-AF65-F5344CB8AC3E}">
        <p14:creationId xmlns:p14="http://schemas.microsoft.com/office/powerpoint/2010/main" val="2151964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spcAft>
                <a:spcPts val="0"/>
              </a:spcAft>
              <a:buClr>
                <a:schemeClr val="dk1"/>
              </a:buClr>
              <a:buSzPct val="25000"/>
              <a:buFont typeface="Arial"/>
              <a:buNone/>
            </a:pPr>
            <a:r>
              <a:rPr lang="en-GB" sz="1100" b="0" i="0" u="none" strike="noStrike" cap="none" dirty="0">
                <a:solidFill>
                  <a:schemeClr val="dk1"/>
                </a:solidFill>
                <a:latin typeface="Arial"/>
                <a:ea typeface="Arial"/>
                <a:cs typeface="Arial"/>
                <a:sym typeface="Arial"/>
              </a:rPr>
              <a:t>Allowing student teachers to make their own mistakes and given the opportunity to solve the situation.   Creating scaffolded spaces and times for students to be experimental.  Encourage preparedness…...but flexible...maybe walk out sometimes and stay around other times…...not a chance for you to disappear for ages.  Ask the student teacher to monitor their behaviour, actions and emotional reactions whilst teaching.  Developing / encouraging independence.</a:t>
            </a:r>
          </a:p>
          <a:p>
            <a:pPr marL="0" marR="0" lvl="0" indent="0" algn="l" rtl="0">
              <a:spcBef>
                <a:spcPts val="0"/>
              </a:spcBef>
              <a:spcAft>
                <a:spcPts val="0"/>
              </a:spcAft>
              <a:buClr>
                <a:schemeClr val="dk1"/>
              </a:buClr>
              <a:buSzPct val="25000"/>
              <a:buFont typeface="Arial"/>
              <a:buNone/>
            </a:pPr>
            <a:endParaRPr sz="1100" b="0" i="0" u="none" strike="noStrike" cap="none" dirty="0">
              <a:solidFill>
                <a:schemeClr val="dk1"/>
              </a:solidFill>
              <a:latin typeface="Arial"/>
              <a:ea typeface="Arial"/>
              <a:cs typeface="Arial"/>
              <a:sym typeface="Arial"/>
            </a:endParaRPr>
          </a:p>
          <a:p>
            <a:pPr marL="0" marR="0" lvl="0" indent="0" algn="l" rtl="0">
              <a:spcBef>
                <a:spcPts val="0"/>
              </a:spcBef>
              <a:buClr>
                <a:schemeClr val="dk1"/>
              </a:buClr>
              <a:buSzPct val="25000"/>
              <a:buFont typeface="Arial"/>
              <a:buNone/>
            </a:pPr>
            <a:r>
              <a:rPr lang="en-GB" sz="1100" b="0" i="0" u="none" strike="noStrike" cap="none" dirty="0">
                <a:solidFill>
                  <a:schemeClr val="dk1"/>
                </a:solidFill>
                <a:latin typeface="Arial"/>
                <a:ea typeface="Arial"/>
                <a:cs typeface="Arial"/>
                <a:sym typeface="Arial"/>
              </a:rPr>
              <a:t>Teacher presence  (Measure of success - is it measured by the time your AT is  in or out of class)   Do they look like a teacher?</a:t>
            </a:r>
          </a:p>
        </p:txBody>
      </p:sp>
    </p:spTree>
    <p:extLst>
      <p:ext uri="{BB962C8B-B14F-4D97-AF65-F5344CB8AC3E}">
        <p14:creationId xmlns:p14="http://schemas.microsoft.com/office/powerpoint/2010/main" val="257508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2"/>
                </a:solidFill>
              </a:rPr>
              <a:t>‹#›</a:t>
            </a:fld>
            <a:endParaRPr lang="en-GB"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D9EEB"/>
        </a:solidFill>
        <a:effectLst/>
      </p:bgPr>
    </p:bg>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575225" y="186325"/>
            <a:ext cx="8012400" cy="1620900"/>
          </a:xfrm>
          <a:prstGeom prst="rect">
            <a:avLst/>
          </a:prstGeom>
          <a:noFill/>
          <a:ln>
            <a:noFill/>
          </a:ln>
        </p:spPr>
        <p:txBody>
          <a:bodyPr lIns="91425" tIns="91425" rIns="91425" bIns="91425" anchor="b" anchorCtr="0">
            <a:noAutofit/>
          </a:bodyPr>
          <a:lstStyle/>
          <a:p>
            <a:pPr marL="0" marR="0" lvl="0" indent="0" rtl="0">
              <a:lnSpc>
                <a:spcPct val="100000"/>
              </a:lnSpc>
              <a:spcBef>
                <a:spcPts val="0"/>
              </a:spcBef>
              <a:spcAft>
                <a:spcPts val="0"/>
              </a:spcAft>
              <a:buClr>
                <a:schemeClr val="lt1"/>
              </a:buClr>
              <a:buSzPct val="25000"/>
              <a:buFont typeface="Arial"/>
              <a:buNone/>
            </a:pPr>
            <a:r>
              <a:rPr lang="en-GB" sz="4800" b="1" i="0" u="none" strike="noStrike" cap="none">
                <a:solidFill>
                  <a:srgbClr val="000000"/>
                </a:solidFill>
                <a:latin typeface="Arial"/>
                <a:ea typeface="Arial"/>
                <a:cs typeface="Arial"/>
                <a:sym typeface="Arial"/>
              </a:rPr>
              <a:t>The Role of the </a:t>
            </a:r>
          </a:p>
          <a:p>
            <a:pPr marL="0" marR="0" lvl="0" indent="0" rtl="0">
              <a:lnSpc>
                <a:spcPct val="100000"/>
              </a:lnSpc>
              <a:spcBef>
                <a:spcPts val="0"/>
              </a:spcBef>
              <a:spcAft>
                <a:spcPts val="0"/>
              </a:spcAft>
              <a:buClr>
                <a:schemeClr val="lt1"/>
              </a:buClr>
              <a:buSzPct val="25000"/>
              <a:buFont typeface="Arial"/>
              <a:buNone/>
            </a:pPr>
            <a:r>
              <a:rPr lang="en-GB" sz="4800" b="1" i="0" u="none" strike="noStrike" cap="none">
                <a:solidFill>
                  <a:srgbClr val="000000"/>
                </a:solidFill>
                <a:latin typeface="Arial"/>
                <a:ea typeface="Arial"/>
                <a:cs typeface="Arial"/>
                <a:sym typeface="Arial"/>
              </a:rPr>
              <a:t>Associate Teacher</a:t>
            </a:r>
          </a:p>
        </p:txBody>
      </p:sp>
      <p:sp>
        <p:nvSpPr>
          <p:cNvPr id="55" name="Shape 55"/>
          <p:cNvSpPr txBox="1">
            <a:spLocks noGrp="1"/>
          </p:cNvSpPr>
          <p:nvPr>
            <p:ph type="subTitle" idx="1"/>
          </p:nvPr>
        </p:nvSpPr>
        <p:spPr>
          <a:xfrm>
            <a:off x="407999" y="1807225"/>
            <a:ext cx="8490600" cy="3167700"/>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FFFFFF"/>
              </a:buClr>
              <a:buSzPct val="25000"/>
              <a:buFont typeface="Arial"/>
              <a:buNone/>
            </a:pPr>
            <a:r>
              <a:rPr lang="en-GB" sz="1800" b="0" i="0" u="none" strike="noStrike" cap="none">
                <a:solidFill>
                  <a:srgbClr val="000000"/>
                </a:solidFill>
                <a:latin typeface="Arial"/>
                <a:ea typeface="Arial"/>
                <a:cs typeface="Arial"/>
                <a:sym typeface="Arial"/>
              </a:rPr>
              <a:t>This resource is prepared for those working with Student Teachers and has an accompanying pamphlet.  It is intended that these slides be used to guide Associate Teachers during Practicum.</a:t>
            </a:r>
          </a:p>
          <a:p>
            <a:pPr marL="0" marR="0" lvl="0" indent="0" algn="l" rtl="0">
              <a:lnSpc>
                <a:spcPct val="100000"/>
              </a:lnSpc>
              <a:spcBef>
                <a:spcPts val="0"/>
              </a:spcBef>
              <a:spcAft>
                <a:spcPts val="0"/>
              </a:spcAft>
              <a:buClr>
                <a:srgbClr val="FFFFFF"/>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FFFFFF"/>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FFFFFF"/>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FFFFFF"/>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FFFFFF"/>
              </a:buClr>
              <a:buSzPct val="25000"/>
              <a:buFont typeface="Arial"/>
              <a:buNone/>
            </a:pPr>
            <a:r>
              <a:rPr lang="en-GB" sz="1200" b="0" i="1" u="none" strike="noStrike" cap="none">
                <a:solidFill>
                  <a:srgbClr val="000000"/>
                </a:solidFill>
                <a:latin typeface="Arial"/>
                <a:ea typeface="Arial"/>
                <a:cs typeface="Arial"/>
                <a:sym typeface="Arial"/>
              </a:rPr>
              <a:t>Created by Isabel Browne (The University of Auckland), Fiona Ell (The University o</a:t>
            </a:r>
            <a:r>
              <a:rPr lang="en-GB" sz="1200" i="1">
                <a:solidFill>
                  <a:srgbClr val="000000"/>
                </a:solidFill>
              </a:rPr>
              <a:t>f </a:t>
            </a:r>
            <a:r>
              <a:rPr lang="en-GB" sz="1200" b="0" i="1" u="none" strike="noStrike" cap="none">
                <a:solidFill>
                  <a:srgbClr val="000000"/>
                </a:solidFill>
                <a:latin typeface="Arial"/>
                <a:ea typeface="Arial"/>
                <a:cs typeface="Arial"/>
                <a:sym typeface="Arial"/>
              </a:rPr>
              <a:t>Auckland), Virginia Kung                 (Newmarket School), Gail Ledger (The University of Auckland), Phil Spriggs (Pt Chevalier School),                                            Mandy Vanderwee (Glen Eden</a:t>
            </a:r>
            <a:r>
              <a:rPr lang="en-GB" sz="1200" i="1">
                <a:solidFill>
                  <a:srgbClr val="000000"/>
                </a:solidFill>
              </a:rPr>
              <a:t> </a:t>
            </a:r>
            <a:r>
              <a:rPr lang="en-GB" sz="1200" b="0" i="1" u="none" strike="noStrike" cap="none">
                <a:solidFill>
                  <a:srgbClr val="000000"/>
                </a:solidFill>
                <a:latin typeface="Arial"/>
                <a:ea typeface="Arial"/>
                <a:cs typeface="Arial"/>
                <a:sym typeface="Arial"/>
              </a:rPr>
              <a:t>Intermediate School) in 2014.</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r>
              <a:rPr lang="en-GB" sz="3600" b="0" i="0" u="none" strike="noStrike" cap="none">
                <a:solidFill>
                  <a:srgbClr val="000000"/>
                </a:solidFill>
                <a:latin typeface="Arial"/>
                <a:ea typeface="Arial"/>
                <a:cs typeface="Arial"/>
                <a:sym typeface="Arial"/>
              </a:rPr>
              <a:t>Practical considerations</a:t>
            </a:r>
          </a:p>
        </p:txBody>
      </p:sp>
      <p:sp>
        <p:nvSpPr>
          <p:cNvPr id="61" name="Shape 61"/>
          <p:cNvSpPr txBox="1">
            <a:spLocks noGrp="1"/>
          </p:cNvSpPr>
          <p:nvPr>
            <p:ph type="body" idx="1"/>
          </p:nvPr>
        </p:nvSpPr>
        <p:spPr>
          <a:xfrm>
            <a:off x="457200" y="1200150"/>
            <a:ext cx="8229600" cy="3789449"/>
          </a:xfrm>
          <a:prstGeom prst="rect">
            <a:avLst/>
          </a:prstGeom>
          <a:noFill/>
          <a:ln>
            <a:noFill/>
          </a:ln>
        </p:spPr>
        <p:txBody>
          <a:bodyPr lIns="91425" tIns="91425" rIns="91425" bIns="91425" anchor="t" anchorCtr="0">
            <a:noAutofit/>
          </a:bodyPr>
          <a:lstStyle/>
          <a:p>
            <a:pPr marL="457200" marR="0" lvl="0" indent="-304800" algn="l" rtl="0">
              <a:lnSpc>
                <a:spcPct val="100000"/>
              </a:lnSpc>
              <a:spcBef>
                <a:spcPts val="0"/>
              </a:spcBef>
              <a:spcAft>
                <a:spcPts val="0"/>
              </a:spcAft>
              <a:buClr>
                <a:srgbClr val="000000"/>
              </a:buClr>
              <a:buSzPct val="100000"/>
              <a:buFont typeface="Arial"/>
              <a:buChar char="❏"/>
            </a:pPr>
            <a:r>
              <a:rPr lang="en-GB" sz="1200">
                <a:solidFill>
                  <a:srgbClr val="000000"/>
                </a:solidFill>
              </a:rPr>
              <a:t>read the brief</a:t>
            </a:r>
          </a:p>
          <a:p>
            <a:pPr marR="0" lvl="0" algn="l" rtl="0">
              <a:lnSpc>
                <a:spcPct val="100000"/>
              </a:lnSpc>
              <a:spcBef>
                <a:spcPts val="0"/>
              </a:spcBef>
              <a:spcAft>
                <a:spcPts val="0"/>
              </a:spcAft>
              <a:buNone/>
            </a:pPr>
            <a:endParaRPr sz="1200">
              <a:solidFill>
                <a:srgbClr val="000000"/>
              </a:solidFill>
            </a:endParaRPr>
          </a:p>
          <a:p>
            <a:pPr marL="457200" marR="0" lvl="0" indent="-304800" algn="l" rtl="0">
              <a:lnSpc>
                <a:spcPct val="100000"/>
              </a:lnSpc>
              <a:spcBef>
                <a:spcPts val="0"/>
              </a:spcBef>
              <a:spcAft>
                <a:spcPts val="0"/>
              </a:spcAft>
              <a:buClr>
                <a:srgbClr val="000000"/>
              </a:buClr>
              <a:buSzPct val="100000"/>
              <a:buFont typeface="Arial"/>
              <a:buChar char="❏"/>
            </a:pPr>
            <a:r>
              <a:rPr lang="en-GB" sz="1200" b="0" i="0" u="none" strike="noStrike" cap="none">
                <a:solidFill>
                  <a:srgbClr val="000000"/>
                </a:solidFill>
                <a:latin typeface="Arial"/>
                <a:ea typeface="Arial"/>
                <a:cs typeface="Arial"/>
                <a:sym typeface="Arial"/>
              </a:rPr>
              <a:t>know the requirements and expectations of the particular practicum prior to when it starts</a:t>
            </a:r>
          </a:p>
          <a:p>
            <a:pPr marL="457200" marR="0" lvl="0" indent="-317500" algn="l" rtl="0">
              <a:lnSpc>
                <a:spcPct val="100000"/>
              </a:lnSpc>
              <a:spcBef>
                <a:spcPts val="0"/>
              </a:spcBef>
              <a:spcAft>
                <a:spcPts val="0"/>
              </a:spcAft>
              <a:buClr>
                <a:schemeClr val="lt1"/>
              </a:buClr>
              <a:buSzPct val="116666"/>
              <a:buFont typeface="Arial"/>
              <a:buNone/>
            </a:pPr>
            <a:endParaRPr sz="1200" b="0" i="0" u="none" strike="noStrike" cap="none">
              <a:solidFill>
                <a:srgbClr val="000000"/>
              </a:solidFill>
              <a:latin typeface="Arial"/>
              <a:ea typeface="Arial"/>
              <a:cs typeface="Arial"/>
              <a:sym typeface="Arial"/>
            </a:endParaRPr>
          </a:p>
          <a:p>
            <a:pPr marL="457200" marR="0" lvl="0" indent="-304800" algn="l" rtl="0">
              <a:lnSpc>
                <a:spcPct val="100000"/>
              </a:lnSpc>
              <a:spcBef>
                <a:spcPts val="0"/>
              </a:spcBef>
              <a:spcAft>
                <a:spcPts val="0"/>
              </a:spcAft>
              <a:buClr>
                <a:srgbClr val="000000"/>
              </a:buClr>
              <a:buSzPct val="100000"/>
              <a:buFont typeface="Arial"/>
              <a:buChar char="❏"/>
            </a:pPr>
            <a:r>
              <a:rPr lang="en-GB" sz="1200" b="0" i="0" u="none" strike="noStrike" cap="none">
                <a:solidFill>
                  <a:srgbClr val="000000"/>
                </a:solidFill>
                <a:latin typeface="Arial"/>
                <a:ea typeface="Arial"/>
                <a:cs typeface="Arial"/>
                <a:sym typeface="Arial"/>
              </a:rPr>
              <a:t>acknowledge and value the student teacher as a professional colleague </a:t>
            </a:r>
          </a:p>
          <a:p>
            <a:pPr marL="0" marR="0" lvl="0" indent="0" algn="l" rtl="0">
              <a:lnSpc>
                <a:spcPct val="100000"/>
              </a:lnSpc>
              <a:spcBef>
                <a:spcPts val="0"/>
              </a:spcBef>
              <a:spcAft>
                <a:spcPts val="0"/>
              </a:spcAft>
              <a:buClr>
                <a:schemeClr val="lt1"/>
              </a:buClr>
              <a:buSzPct val="25000"/>
              <a:buFont typeface="Arial"/>
              <a:buNone/>
            </a:pPr>
            <a:endParaRPr sz="1200" b="0" i="0" u="none" strike="noStrike" cap="none">
              <a:solidFill>
                <a:srgbClr val="000000"/>
              </a:solidFill>
              <a:latin typeface="Arial"/>
              <a:ea typeface="Arial"/>
              <a:cs typeface="Arial"/>
              <a:sym typeface="Arial"/>
            </a:endParaRPr>
          </a:p>
          <a:p>
            <a:pPr marL="457200" marR="0" lvl="0" indent="-304800" algn="l" rtl="0">
              <a:lnSpc>
                <a:spcPct val="100000"/>
              </a:lnSpc>
              <a:spcBef>
                <a:spcPts val="0"/>
              </a:spcBef>
              <a:spcAft>
                <a:spcPts val="0"/>
              </a:spcAft>
              <a:buClr>
                <a:srgbClr val="000000"/>
              </a:buClr>
              <a:buSzPct val="100000"/>
              <a:buFont typeface="Arial"/>
              <a:buChar char="❏"/>
            </a:pPr>
            <a:r>
              <a:rPr lang="en-GB" sz="1200" b="0" i="0" u="none" strike="noStrike" cap="none">
                <a:solidFill>
                  <a:srgbClr val="000000"/>
                </a:solidFill>
                <a:latin typeface="Arial"/>
                <a:ea typeface="Arial"/>
                <a:cs typeface="Arial"/>
                <a:sym typeface="Arial"/>
              </a:rPr>
              <a:t>communicate clearly what you and the school expect of the student teacher as a professional colleague – arrival/departure times, attendance at meetings, playground duty, dress code etc</a:t>
            </a:r>
          </a:p>
          <a:p>
            <a:pPr marL="0" marR="0" lvl="0" indent="0" algn="l" rtl="0">
              <a:lnSpc>
                <a:spcPct val="100000"/>
              </a:lnSpc>
              <a:spcBef>
                <a:spcPts val="0"/>
              </a:spcBef>
              <a:spcAft>
                <a:spcPts val="0"/>
              </a:spcAft>
              <a:buClr>
                <a:schemeClr val="lt1"/>
              </a:buClr>
              <a:buSzPct val="25000"/>
              <a:buFont typeface="Arial"/>
              <a:buNone/>
            </a:pPr>
            <a:endParaRPr sz="1200" b="0" i="0" u="none" strike="noStrike" cap="none">
              <a:solidFill>
                <a:srgbClr val="000000"/>
              </a:solidFill>
              <a:latin typeface="Arial"/>
              <a:ea typeface="Arial"/>
              <a:cs typeface="Arial"/>
              <a:sym typeface="Arial"/>
            </a:endParaRPr>
          </a:p>
          <a:p>
            <a:pPr marL="457200" marR="0" lvl="0" indent="-304800" algn="l" rtl="0">
              <a:lnSpc>
                <a:spcPct val="100000"/>
              </a:lnSpc>
              <a:spcBef>
                <a:spcPts val="0"/>
              </a:spcBef>
              <a:spcAft>
                <a:spcPts val="0"/>
              </a:spcAft>
              <a:buClr>
                <a:srgbClr val="000000"/>
              </a:buClr>
              <a:buSzPct val="100000"/>
              <a:buFont typeface="Arial"/>
              <a:buChar char="❏"/>
            </a:pPr>
            <a:r>
              <a:rPr lang="en-GB" sz="1200" b="0" i="0" u="none" strike="noStrike" cap="none">
                <a:solidFill>
                  <a:srgbClr val="000000"/>
                </a:solidFill>
                <a:latin typeface="Arial"/>
                <a:ea typeface="Arial"/>
                <a:cs typeface="Arial"/>
                <a:sym typeface="Arial"/>
              </a:rPr>
              <a:t>have important paperwork copied and available  -  consider publishing a pamphlet or booklet with relevant information for student teachers in your school</a:t>
            </a:r>
          </a:p>
          <a:p>
            <a:pPr marL="457200" marR="0" lvl="0" indent="-317500" algn="l" rtl="0">
              <a:lnSpc>
                <a:spcPct val="100000"/>
              </a:lnSpc>
              <a:spcBef>
                <a:spcPts val="0"/>
              </a:spcBef>
              <a:spcAft>
                <a:spcPts val="0"/>
              </a:spcAft>
              <a:buClr>
                <a:schemeClr val="lt1"/>
              </a:buClr>
              <a:buSzPct val="116666"/>
              <a:buFont typeface="Arial"/>
              <a:buNone/>
            </a:pPr>
            <a:endParaRPr sz="1200" b="0" i="0" u="none" strike="noStrike" cap="none">
              <a:solidFill>
                <a:srgbClr val="000000"/>
              </a:solidFill>
              <a:latin typeface="Arial"/>
              <a:ea typeface="Arial"/>
              <a:cs typeface="Arial"/>
              <a:sym typeface="Arial"/>
            </a:endParaRPr>
          </a:p>
          <a:p>
            <a:pPr marL="457200" marR="0" lvl="0" indent="-304800" algn="l" rtl="0">
              <a:lnSpc>
                <a:spcPct val="100000"/>
              </a:lnSpc>
              <a:spcBef>
                <a:spcPts val="0"/>
              </a:spcBef>
              <a:spcAft>
                <a:spcPts val="0"/>
              </a:spcAft>
              <a:buClr>
                <a:srgbClr val="000000"/>
              </a:buClr>
              <a:buSzPct val="100000"/>
              <a:buFont typeface="Arial"/>
              <a:buChar char="❏"/>
            </a:pPr>
            <a:r>
              <a:rPr lang="en-GB" sz="1200" b="0" i="0" u="none" strike="noStrike" cap="none">
                <a:solidFill>
                  <a:srgbClr val="000000"/>
                </a:solidFill>
                <a:latin typeface="Arial"/>
                <a:ea typeface="Arial"/>
                <a:cs typeface="Arial"/>
                <a:sym typeface="Arial"/>
              </a:rPr>
              <a:t>organise an initial tour of the school to highlight key facilities such as library and resource areas</a:t>
            </a:r>
          </a:p>
          <a:p>
            <a:pPr marL="457200" marR="0" lvl="0" indent="-317500" algn="l" rtl="0">
              <a:lnSpc>
                <a:spcPct val="100000"/>
              </a:lnSpc>
              <a:spcBef>
                <a:spcPts val="0"/>
              </a:spcBef>
              <a:spcAft>
                <a:spcPts val="0"/>
              </a:spcAft>
              <a:buClr>
                <a:schemeClr val="lt1"/>
              </a:buClr>
              <a:buSzPct val="116666"/>
              <a:buFont typeface="Arial"/>
              <a:buNone/>
            </a:pPr>
            <a:endParaRPr sz="1200" b="0" i="0" u="none" strike="noStrike" cap="none">
              <a:solidFill>
                <a:srgbClr val="000000"/>
              </a:solidFill>
              <a:latin typeface="Arial"/>
              <a:ea typeface="Arial"/>
              <a:cs typeface="Arial"/>
              <a:sym typeface="Arial"/>
            </a:endParaRPr>
          </a:p>
          <a:p>
            <a:pPr marL="457200" marR="0" lvl="0" indent="-304800" algn="l" rtl="0">
              <a:lnSpc>
                <a:spcPct val="100000"/>
              </a:lnSpc>
              <a:spcBef>
                <a:spcPts val="0"/>
              </a:spcBef>
              <a:spcAft>
                <a:spcPts val="0"/>
              </a:spcAft>
              <a:buClr>
                <a:srgbClr val="000000"/>
              </a:buClr>
              <a:buSzPct val="100000"/>
              <a:buFont typeface="Arial"/>
              <a:buChar char="❏"/>
            </a:pPr>
            <a:r>
              <a:rPr lang="en-GB" sz="1200" b="0" i="0" u="none" strike="noStrike" cap="none">
                <a:solidFill>
                  <a:srgbClr val="000000"/>
                </a:solidFill>
                <a:latin typeface="Arial"/>
                <a:ea typeface="Arial"/>
                <a:cs typeface="Arial"/>
                <a:sym typeface="Arial"/>
              </a:rPr>
              <a:t>early in the Practicum, plan for regular meeting times for learning conversations</a:t>
            </a:r>
          </a:p>
          <a:p>
            <a:pPr marL="457200" marR="0" lvl="0" indent="-317500" algn="l" rtl="0">
              <a:lnSpc>
                <a:spcPct val="100000"/>
              </a:lnSpc>
              <a:spcBef>
                <a:spcPts val="0"/>
              </a:spcBef>
              <a:spcAft>
                <a:spcPts val="0"/>
              </a:spcAft>
              <a:buClr>
                <a:schemeClr val="lt1"/>
              </a:buClr>
              <a:buSzPct val="116666"/>
              <a:buFont typeface="Arial"/>
              <a:buNone/>
            </a:pPr>
            <a:endParaRPr sz="1200" b="0" i="0" u="none" strike="noStrike" cap="none">
              <a:solidFill>
                <a:srgbClr val="000000"/>
              </a:solidFill>
              <a:latin typeface="Arial"/>
              <a:ea typeface="Arial"/>
              <a:cs typeface="Arial"/>
              <a:sym typeface="Arial"/>
            </a:endParaRPr>
          </a:p>
          <a:p>
            <a:pPr marL="457200" marR="0" lvl="0" indent="-304800" algn="l" rtl="0">
              <a:lnSpc>
                <a:spcPct val="100000"/>
              </a:lnSpc>
              <a:spcBef>
                <a:spcPts val="0"/>
              </a:spcBef>
              <a:spcAft>
                <a:spcPts val="0"/>
              </a:spcAft>
              <a:buClr>
                <a:srgbClr val="000000"/>
              </a:buClr>
              <a:buSzPct val="100000"/>
              <a:buFont typeface="Arial"/>
              <a:buChar char="❏"/>
            </a:pPr>
            <a:r>
              <a:rPr lang="en-GB" sz="1200" b="0" i="0" u="none" strike="noStrike" cap="none">
                <a:solidFill>
                  <a:srgbClr val="000000"/>
                </a:solidFill>
                <a:latin typeface="Arial"/>
                <a:ea typeface="Arial"/>
                <a:cs typeface="Arial"/>
                <a:sym typeface="Arial"/>
              </a:rPr>
              <a:t>encourage student teachers to set up their own regular meetings with their peers</a:t>
            </a:r>
          </a:p>
          <a:p>
            <a:pPr marL="0" marR="0" lvl="0" indent="0" algn="l" rtl="0">
              <a:lnSpc>
                <a:spcPct val="100000"/>
              </a:lnSpc>
              <a:spcBef>
                <a:spcPts val="0"/>
              </a:spcBef>
              <a:spcAft>
                <a:spcPts val="0"/>
              </a:spcAft>
              <a:buClr>
                <a:schemeClr val="lt1"/>
              </a:buClr>
              <a:buSzPct val="250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r>
              <a:rPr lang="en-GB" sz="1800" b="0" i="0" u="none" strike="noStrike" cap="none">
                <a:solidFill>
                  <a:srgbClr val="000000"/>
                </a:solidFill>
                <a:latin typeface="Arial"/>
                <a:ea typeface="Arial"/>
                <a:cs typeface="Arial"/>
                <a:sym typeface="Arial"/>
              </a:rPr>
              <a:t>What other practical considerations might there be for your particular school? </a:t>
            </a:r>
          </a:p>
          <a:p>
            <a:pPr marL="0" marR="0" lvl="0" indent="0" algn="l" rtl="0">
              <a:lnSpc>
                <a:spcPct val="100000"/>
              </a:lnSpc>
              <a:spcBef>
                <a:spcPts val="0"/>
              </a:spcBef>
              <a:spcAft>
                <a:spcPts val="0"/>
              </a:spcAft>
              <a:buClr>
                <a:schemeClr val="lt1"/>
              </a:buClr>
              <a:buSzPct val="250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FF00"/>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r>
              <a:rPr lang="en-GB" sz="3600" b="0" i="0" u="none" strike="noStrike" cap="none">
                <a:solidFill>
                  <a:srgbClr val="000000"/>
                </a:solidFill>
                <a:latin typeface="Arial"/>
                <a:ea typeface="Arial"/>
                <a:cs typeface="Arial"/>
                <a:sym typeface="Arial"/>
              </a:rPr>
              <a:t>Model effective planning</a:t>
            </a:r>
          </a:p>
        </p:txBody>
      </p:sp>
      <p:sp>
        <p:nvSpPr>
          <p:cNvPr id="67" name="Shape 67"/>
          <p:cNvSpPr txBox="1">
            <a:spLocks noGrp="1"/>
          </p:cNvSpPr>
          <p:nvPr>
            <p:ph type="body" idx="1"/>
          </p:nvPr>
        </p:nvSpPr>
        <p:spPr>
          <a:xfrm>
            <a:off x="311008" y="1200150"/>
            <a:ext cx="8319502" cy="3943350"/>
          </a:xfrm>
          <a:prstGeom prst="rect">
            <a:avLst/>
          </a:prstGeom>
          <a:noFill/>
          <a:ln>
            <a:noFill/>
          </a:ln>
        </p:spPr>
        <p:txBody>
          <a:bodyPr lIns="91425" tIns="91425" rIns="91425" bIns="91425" anchor="t" anchorCtr="0">
            <a:noAutofit/>
          </a:bodyPr>
          <a:lstStyle/>
          <a:p>
            <a:pPr marL="4000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How will you ensure that your own planning clearly reflects children’s different learning needs (academic, personal and social)?</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4000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How will you provide evidence of and access to, your longer and shorter term planning?</a:t>
            </a:r>
          </a:p>
          <a:p>
            <a:pPr marL="11430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4000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What evidence of differentiated planning (groups and individuals) will you practise/demonstrate for your student teacher?</a:t>
            </a:r>
          </a:p>
          <a:p>
            <a:pPr marL="11430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4000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How will you share aspects of your planning and preparation for teaching and learning with your student teacher?</a:t>
            </a:r>
          </a:p>
          <a:p>
            <a:pPr marL="4000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4000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When will you discuss the planning process with your student teacher?</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r>
              <a:rPr lang="en-GB" sz="1400" b="0" i="0" u="none" strike="noStrike" cap="none">
                <a:solidFill>
                  <a:srgbClr val="000000"/>
                </a:solidFill>
                <a:latin typeface="Arial"/>
                <a:ea typeface="Arial"/>
                <a:cs typeface="Arial"/>
                <a:sym typeface="Arial"/>
              </a:rPr>
              <a:t> </a:t>
            </a: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5727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r>
              <a:rPr lang="en-GB" sz="3600" b="0" i="0" u="none" strike="noStrike" cap="none">
                <a:solidFill>
                  <a:srgbClr val="000000"/>
                </a:solidFill>
                <a:latin typeface="Arial"/>
                <a:ea typeface="Arial"/>
                <a:cs typeface="Arial"/>
                <a:sym typeface="Arial"/>
              </a:rPr>
              <a:t>Model effective teaching practice</a:t>
            </a:r>
          </a:p>
        </p:txBody>
      </p:sp>
      <p:sp>
        <p:nvSpPr>
          <p:cNvPr id="73" name="Shape 73"/>
          <p:cNvSpPr txBox="1">
            <a:spLocks noGrp="1"/>
          </p:cNvSpPr>
          <p:nvPr>
            <p:ph type="body" idx="1"/>
          </p:nvPr>
        </p:nvSpPr>
        <p:spPr>
          <a:xfrm>
            <a:off x="457200" y="1200150"/>
            <a:ext cx="8229600" cy="487808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endParaRPr sz="1400" b="0" i="0" u="none" strike="noStrike" cap="none">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rgbClr val="000000"/>
              </a:buClr>
              <a:buSzPct val="100000"/>
              <a:buFont typeface="Arial"/>
              <a:buChar char="❏"/>
            </a:pPr>
            <a:r>
              <a:rPr lang="en-GB" sz="1800" b="0" i="0" u="none" strike="noStrike" cap="none">
                <a:solidFill>
                  <a:srgbClr val="000000"/>
                </a:solidFill>
                <a:latin typeface="Arial"/>
                <a:ea typeface="Arial"/>
                <a:cs typeface="Arial"/>
                <a:sym typeface="Arial"/>
              </a:rPr>
              <a:t>What is your understanding of the key elements that should be evident in effective teaching practice?</a:t>
            </a:r>
          </a:p>
          <a:p>
            <a:pPr marL="11430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rgbClr val="000000"/>
              </a:buClr>
              <a:buSzPct val="100000"/>
              <a:buFont typeface="Arial"/>
              <a:buChar char="❏"/>
            </a:pPr>
            <a:r>
              <a:rPr lang="en-GB" sz="1800" b="0" i="0" u="none" strike="noStrike" cap="none">
                <a:solidFill>
                  <a:srgbClr val="000000"/>
                </a:solidFill>
                <a:latin typeface="Arial"/>
                <a:ea typeface="Arial"/>
                <a:cs typeface="Arial"/>
                <a:sym typeface="Arial"/>
              </a:rPr>
              <a:t>How will you help your student teacher develop effective teaching practice?</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rgbClr val="000000"/>
              </a:buClr>
              <a:buSzPct val="100000"/>
              <a:buFont typeface="Arial"/>
              <a:buChar char="❏"/>
            </a:pPr>
            <a:r>
              <a:rPr lang="en-GB" sz="1800" b="0" i="0" u="none" strike="noStrike" cap="none">
                <a:solidFill>
                  <a:srgbClr val="000000"/>
                </a:solidFill>
                <a:latin typeface="Arial"/>
                <a:ea typeface="Arial"/>
                <a:cs typeface="Arial"/>
                <a:sym typeface="Arial"/>
              </a:rPr>
              <a:t>How will the student teacher know that their teaching has been effective?</a:t>
            </a:r>
          </a:p>
          <a:p>
            <a:pPr marL="457200" marR="0" lvl="0" indent="-342900" algn="l" rtl="0">
              <a:lnSpc>
                <a:spcPct val="100000"/>
              </a:lnSpc>
              <a:spcBef>
                <a:spcPts val="0"/>
              </a:spcBef>
              <a:spcAft>
                <a:spcPts val="0"/>
              </a:spcAft>
              <a:buClr>
                <a:srgbClr val="FFFFFF"/>
              </a:buClr>
              <a:buSzPct val="100000"/>
              <a:buFont typeface="Arial"/>
              <a:buNone/>
            </a:pPr>
            <a:endParaRPr sz="1800" b="0" i="0" u="none" strike="noStrike" cap="none">
              <a:solidFill>
                <a:srgbClr val="000000"/>
              </a:solidFill>
              <a:latin typeface="Arial"/>
              <a:ea typeface="Arial"/>
              <a:cs typeface="Arial"/>
              <a:sym typeface="Arial"/>
            </a:endParaRPr>
          </a:p>
          <a:p>
            <a:pPr marL="4000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 How will you promote and support your student teacher in planning,      teaching and assessment (across a range of learning areas) with individual,  multiple group and whole class situations?</a:t>
            </a:r>
          </a:p>
          <a:p>
            <a:pPr marL="285750" marR="0" lvl="0" indent="-285750" algn="l" rtl="0">
              <a:lnSpc>
                <a:spcPct val="100000"/>
              </a:lnSpc>
              <a:spcBef>
                <a:spcPts val="0"/>
              </a:spcBef>
              <a:spcAft>
                <a:spcPts val="0"/>
              </a:spcAft>
              <a:buClr>
                <a:schemeClr val="lt1"/>
              </a:buClr>
              <a:buSzPct val="82000"/>
              <a:buFont typeface="Noto Sans Symbols"/>
              <a:buNone/>
            </a:pPr>
            <a:endParaRPr sz="1800" b="0" i="0" u="none" strike="noStrike" cap="none">
              <a:solidFill>
                <a:srgbClr val="000000"/>
              </a:solidFill>
              <a:latin typeface="Arial"/>
              <a:ea typeface="Arial"/>
              <a:cs typeface="Arial"/>
              <a:sym typeface="Arial"/>
            </a:endParaRPr>
          </a:p>
          <a:p>
            <a:pPr marL="457200" marR="0" lvl="0" indent="-342900" algn="l" rtl="0">
              <a:lnSpc>
                <a:spcPct val="100000"/>
              </a:lnSpc>
              <a:spcBef>
                <a:spcPts val="0"/>
              </a:spcBef>
              <a:spcAft>
                <a:spcPts val="0"/>
              </a:spcAft>
              <a:buClr>
                <a:srgbClr val="FFFFFF"/>
              </a:buClr>
              <a:buSzPct val="100000"/>
              <a:buFont typeface="Arial"/>
              <a:buNone/>
            </a:pPr>
            <a:endParaRPr sz="1800" b="0" i="0" u="none" strike="noStrike" cap="none">
              <a:solidFill>
                <a:srgbClr val="000000"/>
              </a:solidFill>
              <a:latin typeface="Arial"/>
              <a:ea typeface="Arial"/>
              <a:cs typeface="Arial"/>
              <a:sym typeface="Arial"/>
            </a:endParaRPr>
          </a:p>
          <a:p>
            <a:pPr marL="114300" marR="0" lvl="0" indent="0" algn="l" rtl="0">
              <a:lnSpc>
                <a:spcPct val="100000"/>
              </a:lnSpc>
              <a:spcBef>
                <a:spcPts val="0"/>
              </a:spcBef>
              <a:spcAft>
                <a:spcPts val="0"/>
              </a:spcAft>
              <a:buClr>
                <a:srgbClr val="FFFFFF"/>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r>
              <a:rPr lang="en-GB" sz="1800" b="0" i="0" u="none" strike="noStrike" cap="none">
                <a:solidFill>
                  <a:srgbClr val="000000"/>
                </a:solidFill>
                <a:latin typeface="Arial"/>
                <a:ea typeface="Arial"/>
                <a:cs typeface="Arial"/>
                <a:sym typeface="Arial"/>
              </a:rPr>
              <a:t>                </a:t>
            </a:r>
          </a:p>
          <a:p>
            <a:pPr marL="0" marR="0" lvl="0" indent="0" algn="l" rtl="0">
              <a:lnSpc>
                <a:spcPct val="100000"/>
              </a:lnSpc>
              <a:spcBef>
                <a:spcPts val="0"/>
              </a:spcBef>
              <a:spcAft>
                <a:spcPts val="0"/>
              </a:spcAft>
              <a:buClr>
                <a:schemeClr val="lt1"/>
              </a:buClr>
              <a:buSzPct val="25000"/>
              <a:buFont typeface="Arial"/>
              <a:buNone/>
            </a:pPr>
            <a:endParaRPr sz="3200" b="0" i="0" u="none" strike="noStrike" cap="none">
              <a:solidFill>
                <a:srgbClr val="000000"/>
              </a:solidFill>
              <a:latin typeface="Arial"/>
              <a:ea typeface="Arial"/>
              <a:cs typeface="Arial"/>
              <a:sym typeface="Arial"/>
            </a:endParaRP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FFFF"/>
        </a:solidFill>
        <a:effectLst/>
      </p:bgPr>
    </p:bg>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199" y="205978"/>
            <a:ext cx="7408312" cy="8574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r>
              <a:rPr lang="en-GB" sz="3200" b="0" i="0" u="none" strike="noStrike" cap="none">
                <a:solidFill>
                  <a:srgbClr val="000000"/>
                </a:solidFill>
                <a:latin typeface="Arial"/>
                <a:ea typeface="Arial"/>
                <a:cs typeface="Arial"/>
                <a:sym typeface="Arial"/>
              </a:rPr>
              <a:t>Model effective assessment practices</a:t>
            </a:r>
          </a:p>
        </p:txBody>
      </p:sp>
      <p:sp>
        <p:nvSpPr>
          <p:cNvPr id="79" name="Shape 79"/>
          <p:cNvSpPr txBox="1">
            <a:spLocks noGrp="1"/>
          </p:cNvSpPr>
          <p:nvPr>
            <p:ph type="body" idx="1"/>
          </p:nvPr>
        </p:nvSpPr>
        <p:spPr>
          <a:xfrm>
            <a:off x="194381" y="1808251"/>
            <a:ext cx="8371335" cy="3198475"/>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How will you model effective assessment ‘for’ and ‘of’ children’s learning for  your student teacher? </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What assessment strategies might you discuss with your student teacher?</a:t>
            </a: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What  would you expect your student teacher to demonstrate in their  practice, in terms of assessment?</a:t>
            </a:r>
          </a:p>
          <a:p>
            <a:pPr marL="0" marR="0" lvl="0" indent="0" algn="l" rtl="0">
              <a:lnSpc>
                <a:spcPct val="100000"/>
              </a:lnSpc>
              <a:spcBef>
                <a:spcPts val="0"/>
              </a:spcBef>
              <a:spcAft>
                <a:spcPts val="0"/>
              </a:spcAft>
              <a:buClr>
                <a:schemeClr val="lt1"/>
              </a:buClr>
              <a:buSzPct val="25000"/>
              <a:buFont typeface="Arial"/>
              <a:buNone/>
            </a:pPr>
            <a:endParaRPr sz="3200" b="0" i="0" u="none" strike="noStrike" cap="none">
              <a:solidFill>
                <a:srgbClr val="000000"/>
              </a:solidFill>
              <a:latin typeface="Arial"/>
              <a:ea typeface="Arial"/>
              <a:cs typeface="Arial"/>
              <a:sym typeface="Arial"/>
            </a:endParaRPr>
          </a:p>
        </p:txBody>
      </p:sp>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06666"/>
        </a:solidFill>
        <a:effectLst/>
      </p:bgPr>
    </p:bg>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5727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r>
              <a:rPr lang="en-GB" sz="3600" b="0" i="0" u="none" strike="noStrike" cap="none">
                <a:solidFill>
                  <a:srgbClr val="000000"/>
                </a:solidFill>
                <a:latin typeface="Arial"/>
                <a:ea typeface="Arial"/>
                <a:cs typeface="Arial"/>
                <a:sym typeface="Arial"/>
              </a:rPr>
              <a:t>Model critical reflection</a:t>
            </a:r>
          </a:p>
        </p:txBody>
      </p:sp>
      <p:sp>
        <p:nvSpPr>
          <p:cNvPr id="85" name="Shape 85"/>
          <p:cNvSpPr txBox="1">
            <a:spLocks noGrp="1"/>
          </p:cNvSpPr>
          <p:nvPr>
            <p:ph type="body" idx="1"/>
          </p:nvPr>
        </p:nvSpPr>
        <p:spPr>
          <a:xfrm>
            <a:off x="181421" y="1200150"/>
            <a:ext cx="8784776" cy="3943350"/>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82000"/>
              <a:buFont typeface="Noto Sans Symbols"/>
              <a:buChar char="❑"/>
            </a:pPr>
            <a:r>
              <a:rPr lang="en-GB" sz="1600" b="0" i="0" u="none" strike="noStrike" cap="none">
                <a:solidFill>
                  <a:srgbClr val="000000"/>
                </a:solidFill>
                <a:latin typeface="Arial"/>
                <a:ea typeface="Arial"/>
                <a:cs typeface="Arial"/>
                <a:sym typeface="Arial"/>
              </a:rPr>
              <a:t>How will you help your student teacher to critically reflect on ways of managing  the complexities of the teacher’s role  in terms of balance, flexibility, resources, time management, decision making etc? </a:t>
            </a:r>
          </a:p>
          <a:p>
            <a:pPr marL="285750" marR="0" lvl="0" indent="-285750" algn="l" rtl="0">
              <a:lnSpc>
                <a:spcPct val="100000"/>
              </a:lnSpc>
              <a:spcBef>
                <a:spcPts val="0"/>
              </a:spcBef>
              <a:spcAft>
                <a:spcPts val="0"/>
              </a:spcAft>
              <a:buClr>
                <a:schemeClr val="lt1"/>
              </a:buClr>
              <a:buSzPct val="82000"/>
              <a:buFont typeface="Noto Sans Symbols"/>
              <a:buNone/>
            </a:pPr>
            <a:endParaRPr sz="16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82000"/>
              <a:buFont typeface="Noto Sans Symbols"/>
              <a:buChar char="❑"/>
            </a:pPr>
            <a:r>
              <a:rPr lang="en-GB" sz="1600" b="0" i="0" u="none" strike="noStrike" cap="none">
                <a:solidFill>
                  <a:srgbClr val="000000"/>
                </a:solidFill>
                <a:latin typeface="Arial"/>
                <a:ea typeface="Arial"/>
                <a:cs typeface="Arial"/>
                <a:sym typeface="Arial"/>
              </a:rPr>
              <a:t>How will you provide opportunities for your student teacher to engage in critical reflection about teaching and learning? </a:t>
            </a:r>
          </a:p>
          <a:p>
            <a:pPr marL="285750" marR="0" lvl="0" indent="-285750" algn="l" rtl="0">
              <a:lnSpc>
                <a:spcPct val="100000"/>
              </a:lnSpc>
              <a:spcBef>
                <a:spcPts val="0"/>
              </a:spcBef>
              <a:spcAft>
                <a:spcPts val="0"/>
              </a:spcAft>
              <a:buClr>
                <a:schemeClr val="lt1"/>
              </a:buClr>
              <a:buSzPct val="82000"/>
              <a:buFont typeface="Noto Sans Symbols"/>
              <a:buNone/>
            </a:pPr>
            <a:endParaRPr sz="16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82000"/>
              <a:buFont typeface="Noto Sans Symbols"/>
              <a:buChar char="❑"/>
            </a:pPr>
            <a:r>
              <a:rPr lang="en-GB" sz="1600" b="0" i="0" u="none" strike="noStrike" cap="none">
                <a:solidFill>
                  <a:srgbClr val="000000"/>
                </a:solidFill>
                <a:latin typeface="Arial"/>
                <a:ea typeface="Arial"/>
                <a:cs typeface="Arial"/>
                <a:sym typeface="Arial"/>
              </a:rPr>
              <a:t>What questions might you ask the student teacher about their practice?</a:t>
            </a:r>
          </a:p>
          <a:p>
            <a:pPr marL="285750" marR="0" lvl="0" indent="-285750" algn="l" rtl="0">
              <a:lnSpc>
                <a:spcPct val="100000"/>
              </a:lnSpc>
              <a:spcBef>
                <a:spcPts val="0"/>
              </a:spcBef>
              <a:spcAft>
                <a:spcPts val="0"/>
              </a:spcAft>
              <a:buClr>
                <a:schemeClr val="lt1"/>
              </a:buClr>
              <a:buSzPct val="82000"/>
              <a:buFont typeface="Noto Sans Symbols"/>
              <a:buNone/>
            </a:pPr>
            <a:endParaRPr sz="16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82000"/>
              <a:buFont typeface="Noto Sans Symbols"/>
              <a:buChar char="❑"/>
            </a:pPr>
            <a:r>
              <a:rPr lang="en-GB" sz="1600" b="0" i="0" u="none" strike="noStrike" cap="none">
                <a:solidFill>
                  <a:srgbClr val="000000"/>
                </a:solidFill>
                <a:latin typeface="Arial"/>
                <a:ea typeface="Arial"/>
                <a:cs typeface="Arial"/>
                <a:sym typeface="Arial"/>
              </a:rPr>
              <a:t> How might you model the skills of critical reflection?</a:t>
            </a:r>
          </a:p>
          <a:p>
            <a:pPr marL="285750" marR="0" lvl="0" indent="-285750" algn="l" rtl="0">
              <a:lnSpc>
                <a:spcPct val="100000"/>
              </a:lnSpc>
              <a:spcBef>
                <a:spcPts val="0"/>
              </a:spcBef>
              <a:spcAft>
                <a:spcPts val="0"/>
              </a:spcAft>
              <a:buClr>
                <a:schemeClr val="dk1"/>
              </a:buClr>
              <a:buSzPct val="82000"/>
              <a:buFont typeface="Noto Sans Symbols"/>
              <a:buNone/>
            </a:pPr>
            <a:endParaRPr sz="16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82000"/>
              <a:buFont typeface="Noto Sans Symbols"/>
              <a:buChar char="❑"/>
            </a:pPr>
            <a:r>
              <a:rPr lang="en-GB" sz="1600" b="0" i="0" u="none" strike="noStrike" cap="none">
                <a:solidFill>
                  <a:srgbClr val="000000"/>
                </a:solidFill>
                <a:latin typeface="Arial"/>
                <a:ea typeface="Arial"/>
                <a:cs typeface="Arial"/>
                <a:sym typeface="Arial"/>
              </a:rPr>
              <a:t>How will you support your student teacher to ensure that their teaching/learning experiences are effectively planned, implemented, evaluated and critically reflected upon?</a:t>
            </a:r>
          </a:p>
          <a:p>
            <a:pPr marL="285750" marR="0" lvl="0" indent="-285750" algn="l" rtl="0">
              <a:lnSpc>
                <a:spcPct val="100000"/>
              </a:lnSpc>
              <a:spcBef>
                <a:spcPts val="0"/>
              </a:spcBef>
              <a:spcAft>
                <a:spcPts val="0"/>
              </a:spcAft>
              <a:buClr>
                <a:schemeClr val="lt1"/>
              </a:buClr>
              <a:buSzPct val="82000"/>
              <a:buFont typeface="Noto Sans Symbols"/>
              <a:buNone/>
            </a:pPr>
            <a:endParaRPr sz="16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82000"/>
              <a:buFont typeface="Noto Sans Symbols"/>
              <a:buChar char="❑"/>
            </a:pPr>
            <a:r>
              <a:rPr lang="en-GB" sz="1600" b="0" i="0" u="none" strike="noStrike" cap="none">
                <a:solidFill>
                  <a:srgbClr val="000000"/>
                </a:solidFill>
                <a:latin typeface="Arial"/>
                <a:ea typeface="Arial"/>
                <a:cs typeface="Arial"/>
                <a:sym typeface="Arial"/>
              </a:rPr>
              <a:t>What reflective questions and/or statements would you expect from the student teacher?</a:t>
            </a:r>
          </a:p>
          <a:p>
            <a:pPr marL="285750" marR="0" lvl="0" indent="-285750" algn="l" rtl="0">
              <a:lnSpc>
                <a:spcPct val="100000"/>
              </a:lnSpc>
              <a:spcBef>
                <a:spcPts val="0"/>
              </a:spcBef>
              <a:spcAft>
                <a:spcPts val="0"/>
              </a:spcAft>
              <a:buClr>
                <a:schemeClr val="lt1"/>
              </a:buClr>
              <a:buSzPct val="82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82000"/>
              <a:buFont typeface="Noto Sans Symbols"/>
              <a:buNone/>
            </a:pPr>
            <a:endParaRPr sz="1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r>
              <a:rPr lang="en-GB" sz="1600" b="0" i="0" u="none" strike="noStrike" cap="none">
                <a:solidFill>
                  <a:srgbClr val="000000"/>
                </a:solidFill>
                <a:latin typeface="Arial"/>
                <a:ea typeface="Arial"/>
                <a:cs typeface="Arial"/>
                <a:sym typeface="Arial"/>
              </a:rPr>
              <a:t> </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dk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B4A7D6"/>
        </a:solidFill>
        <a:effectLst/>
      </p:bgPr>
    </p:bg>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205972"/>
            <a:ext cx="6879600" cy="1518183"/>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br>
              <a:rPr lang="en-GB" sz="3600" b="0" i="0" u="none" strike="noStrike" cap="none">
                <a:solidFill>
                  <a:srgbClr val="000000"/>
                </a:solidFill>
                <a:latin typeface="Arial"/>
                <a:ea typeface="Arial"/>
                <a:cs typeface="Arial"/>
                <a:sym typeface="Arial"/>
              </a:rPr>
            </a:br>
            <a:r>
              <a:rPr lang="en-GB" sz="3600" b="0" i="0" u="none" strike="noStrike" cap="none">
                <a:solidFill>
                  <a:srgbClr val="000000"/>
                </a:solidFill>
                <a:latin typeface="Arial"/>
                <a:ea typeface="Arial"/>
                <a:cs typeface="Arial"/>
                <a:sym typeface="Arial"/>
              </a:rPr>
              <a:t>Engage in serious learning conversations about practice</a:t>
            </a:r>
          </a:p>
        </p:txBody>
      </p:sp>
      <p:sp>
        <p:nvSpPr>
          <p:cNvPr id="91" name="Shape 91"/>
          <p:cNvSpPr txBox="1">
            <a:spLocks noGrp="1"/>
          </p:cNvSpPr>
          <p:nvPr>
            <p:ph type="body" idx="1"/>
          </p:nvPr>
        </p:nvSpPr>
        <p:spPr>
          <a:xfrm>
            <a:off x="457200" y="1650375"/>
            <a:ext cx="8229600" cy="31562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What aspects of teaching and learning might be the focus of serious  learning conversations with your student teacher?</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How will you facilitate regular serious learning conversations with your student  teacher?</a:t>
            </a: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What outcomes might be expected as a result of serious learning conversations with your student teacher?</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57200" y="205975"/>
            <a:ext cx="6879600" cy="1832100"/>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r>
              <a:rPr lang="en-GB" sz="3200" b="0" i="0" u="none" strike="noStrike" cap="none">
                <a:solidFill>
                  <a:srgbClr val="000000"/>
                </a:solidFill>
                <a:latin typeface="Arial"/>
                <a:ea typeface="Arial"/>
                <a:cs typeface="Arial"/>
                <a:sym typeface="Arial"/>
              </a:rPr>
              <a:t>Provide oral and written feedback and feed-forward from incidental and planned observations</a:t>
            </a:r>
          </a:p>
        </p:txBody>
      </p:sp>
      <p:sp>
        <p:nvSpPr>
          <p:cNvPr id="97" name="Shape 97"/>
          <p:cNvSpPr txBox="1">
            <a:spLocks noGrp="1"/>
          </p:cNvSpPr>
          <p:nvPr>
            <p:ph type="body" idx="1"/>
          </p:nvPr>
        </p:nvSpPr>
        <p:spPr>
          <a:xfrm>
            <a:off x="457200" y="2151359"/>
            <a:ext cx="8229600" cy="3460319"/>
          </a:xfrm>
          <a:prstGeom prst="rect">
            <a:avLst/>
          </a:prstGeom>
          <a:noFill/>
          <a:ln>
            <a:noFill/>
          </a:ln>
        </p:spPr>
        <p:txBody>
          <a:bodyPr lIns="91425" tIns="91425" rIns="91425" bIns="91425" anchor="t" anchorCtr="0">
            <a:noAutofit/>
          </a:bodyPr>
          <a:lstStyle/>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How will you ensure that evidence based oral and written feedback and feed-forward regarding the student teacher’s achievements, is on-going and aligned with the practicum learning outcomes?</a:t>
            </a: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What will your feedback and feed-forward ‘look like’?</a:t>
            </a: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How often will specific oral and written feedback and feed-forward be discussed with your student teacher?</a:t>
            </a: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ct val="100000"/>
              <a:buFont typeface="Noto Sans Symbols"/>
              <a:buChar char="❑"/>
            </a:pPr>
            <a:r>
              <a:rPr lang="en-GB" sz="1800" b="0" i="0" u="none" strike="noStrike" cap="none">
                <a:solidFill>
                  <a:srgbClr val="000000"/>
                </a:solidFill>
                <a:latin typeface="Arial"/>
                <a:ea typeface="Arial"/>
                <a:cs typeface="Arial"/>
                <a:sym typeface="Arial"/>
              </a:rPr>
              <a:t>What outcomes would you expect as a result of your discussions?</a:t>
            </a: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chemeClr val="lt1"/>
              </a:buClr>
              <a:buSzPct val="100000"/>
              <a:buFont typeface="Noto Sans Symbols"/>
              <a:buNone/>
            </a:pPr>
            <a:endParaRPr sz="18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chemeClr val="lt1"/>
              </a:buClr>
              <a:buSzPct val="25000"/>
              <a:buFont typeface="Arial"/>
              <a:buNone/>
            </a:pPr>
            <a:endParaRPr sz="1800" b="0" i="0" u="none" strike="noStrike" cap="none">
              <a:solidFill>
                <a:srgbClr val="000000"/>
              </a:solidFill>
              <a:latin typeface="Arial"/>
              <a:ea typeface="Arial"/>
              <a:cs typeface="Arial"/>
              <a:sym typeface="Arial"/>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00FF"/>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7"/>
            <a:ext cx="6879600" cy="1105076"/>
          </a:xfrm>
          <a:prstGeom prst="rect">
            <a:avLst/>
          </a:prstGeom>
          <a:noFill/>
          <a:ln>
            <a:noFill/>
          </a:ln>
        </p:spPr>
        <p:txBody>
          <a:bodyPr lIns="91425" tIns="91425" rIns="91425" bIns="91425" anchor="b" anchorCtr="0">
            <a:noAutofit/>
          </a:bodyPr>
          <a:lstStyle/>
          <a:p>
            <a:pPr marL="0" marR="0" lvl="0" indent="0" algn="l" rtl="0">
              <a:lnSpc>
                <a:spcPct val="100000"/>
              </a:lnSpc>
              <a:spcBef>
                <a:spcPts val="0"/>
              </a:spcBef>
              <a:spcAft>
                <a:spcPts val="0"/>
              </a:spcAft>
              <a:buClr>
                <a:schemeClr val="lt1"/>
              </a:buClr>
              <a:buSzPct val="25000"/>
              <a:buFont typeface="Arial"/>
              <a:buNone/>
            </a:pPr>
            <a:r>
              <a:rPr lang="en-GB" sz="3600" b="0" i="0" u="none" strike="noStrike" cap="none">
                <a:solidFill>
                  <a:srgbClr val="000000"/>
                </a:solidFill>
                <a:latin typeface="Arial"/>
                <a:ea typeface="Arial"/>
                <a:cs typeface="Arial"/>
                <a:sym typeface="Arial"/>
              </a:rPr>
              <a:t>Develop student autonomy </a:t>
            </a:r>
            <a:br>
              <a:rPr lang="en-GB" sz="3600" b="0" i="0" u="none" strike="noStrike" cap="none">
                <a:solidFill>
                  <a:srgbClr val="000000"/>
                </a:solidFill>
                <a:latin typeface="Arial"/>
                <a:ea typeface="Arial"/>
                <a:cs typeface="Arial"/>
                <a:sym typeface="Arial"/>
              </a:rPr>
            </a:br>
            <a:r>
              <a:rPr lang="en-GB" sz="3600" b="0" i="0" u="none" strike="noStrike" cap="none">
                <a:solidFill>
                  <a:srgbClr val="000000"/>
                </a:solidFill>
                <a:latin typeface="Arial"/>
                <a:ea typeface="Arial"/>
                <a:cs typeface="Arial"/>
                <a:sym typeface="Arial"/>
              </a:rPr>
              <a:t>and agency</a:t>
            </a:r>
          </a:p>
        </p:txBody>
      </p:sp>
      <p:sp>
        <p:nvSpPr>
          <p:cNvPr id="103" name="Shape 103"/>
          <p:cNvSpPr txBox="1">
            <a:spLocks noGrp="1"/>
          </p:cNvSpPr>
          <p:nvPr>
            <p:ph type="body" idx="1"/>
          </p:nvPr>
        </p:nvSpPr>
        <p:spPr>
          <a:xfrm>
            <a:off x="396051" y="1406651"/>
            <a:ext cx="8229600" cy="3287024"/>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GB" sz="2400" b="0" i="0" u="none" strike="noStrike" cap="none" dirty="0">
                <a:solidFill>
                  <a:srgbClr val="000000"/>
                </a:solidFill>
                <a:latin typeface="Arial"/>
                <a:ea typeface="Arial"/>
                <a:cs typeface="Arial"/>
                <a:sym typeface="Arial"/>
              </a:rPr>
              <a:t>    </a:t>
            </a:r>
          </a:p>
          <a:p>
            <a:pPr marL="342900" marR="0" lvl="0" indent="-342900" algn="l" rtl="0">
              <a:lnSpc>
                <a:spcPct val="100000"/>
              </a:lnSpc>
              <a:spcBef>
                <a:spcPts val="0"/>
              </a:spcBef>
              <a:spcAft>
                <a:spcPts val="0"/>
              </a:spcAft>
              <a:buClr>
                <a:srgbClr val="000000"/>
              </a:buClr>
              <a:buSzPct val="100000"/>
              <a:buFont typeface="Noto Sans Symbols"/>
              <a:buChar char="❑"/>
            </a:pPr>
            <a:r>
              <a:rPr lang="en-GB" sz="1800" b="0" i="0" u="none" strike="noStrike" cap="none" dirty="0">
                <a:solidFill>
                  <a:srgbClr val="000000"/>
                </a:solidFill>
                <a:latin typeface="Arial"/>
                <a:ea typeface="Arial"/>
                <a:cs typeface="Arial"/>
                <a:sym typeface="Arial"/>
              </a:rPr>
              <a:t>How might you help your student teacher use their teaching as a site of inquiry?  </a:t>
            </a:r>
          </a:p>
          <a:p>
            <a:pPr marL="0" marR="0" lvl="0" indent="0" algn="l" rtl="0">
              <a:lnSpc>
                <a:spcPct val="100000"/>
              </a:lnSpc>
              <a:spcBef>
                <a:spcPts val="0"/>
              </a:spcBef>
              <a:spcAft>
                <a:spcPts val="0"/>
              </a:spcAft>
              <a:buClr>
                <a:schemeClr val="lt1"/>
              </a:buClr>
              <a:buSzPct val="25000"/>
              <a:buFont typeface="Arial"/>
              <a:buNone/>
            </a:pPr>
            <a:endParaRPr sz="18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ct val="100000"/>
              <a:buFont typeface="Noto Sans Symbols"/>
              <a:buChar char="❑"/>
            </a:pPr>
            <a:r>
              <a:rPr lang="en-GB" sz="1800" b="0" i="0" u="none" strike="noStrike" cap="none" dirty="0">
                <a:solidFill>
                  <a:srgbClr val="000000"/>
                </a:solidFill>
                <a:latin typeface="Arial"/>
                <a:ea typeface="Arial"/>
                <a:cs typeface="Arial"/>
                <a:sym typeface="Arial"/>
              </a:rPr>
              <a:t> How will you facilitate and encourage the student teacher’s development and transition from student teacher to a provisionally </a:t>
            </a:r>
            <a:r>
              <a:rPr lang="en-GB" dirty="0">
                <a:solidFill>
                  <a:srgbClr val="000000"/>
                </a:solidFill>
              </a:rPr>
              <a:t>certificated</a:t>
            </a:r>
            <a:r>
              <a:rPr lang="en-GB" sz="1800" b="0" i="0" u="none" strike="noStrike" cap="none" dirty="0">
                <a:solidFill>
                  <a:srgbClr val="000000"/>
                </a:solidFill>
                <a:latin typeface="Arial"/>
                <a:ea typeface="Arial"/>
                <a:cs typeface="Arial"/>
                <a:sym typeface="Arial"/>
              </a:rPr>
              <a:t> teacher?</a:t>
            </a:r>
          </a:p>
          <a:p>
            <a:pPr marL="342900" marR="0" lvl="0" indent="-342900" algn="l" rtl="0">
              <a:lnSpc>
                <a:spcPct val="100000"/>
              </a:lnSpc>
              <a:spcBef>
                <a:spcPts val="0"/>
              </a:spcBef>
              <a:spcAft>
                <a:spcPts val="0"/>
              </a:spcAft>
              <a:buClr>
                <a:schemeClr val="lt1"/>
              </a:buClr>
              <a:buSzPct val="100000"/>
              <a:buFont typeface="Noto Sans Symbols"/>
              <a:buNone/>
            </a:pPr>
            <a:endParaRPr sz="1800" b="0" i="0" u="none" strike="noStrike" cap="none" dirty="0">
              <a:solidFill>
                <a:srgbClr val="000000"/>
              </a:solidFill>
              <a:latin typeface="Arial"/>
              <a:ea typeface="Arial"/>
              <a:cs typeface="Arial"/>
              <a:sym typeface="Arial"/>
            </a:endParaRPr>
          </a:p>
          <a:p>
            <a:pPr marL="342900" marR="0" lvl="0" indent="-342900" algn="l" rtl="0">
              <a:lnSpc>
                <a:spcPct val="100000"/>
              </a:lnSpc>
              <a:spcBef>
                <a:spcPts val="0"/>
              </a:spcBef>
              <a:spcAft>
                <a:spcPts val="0"/>
              </a:spcAft>
              <a:buClr>
                <a:srgbClr val="000000"/>
              </a:buClr>
              <a:buSzPct val="100000"/>
              <a:buFont typeface="Noto Sans Symbols"/>
              <a:buChar char="❑"/>
            </a:pPr>
            <a:r>
              <a:rPr lang="en-GB" sz="1800" b="0" i="0" u="none" strike="noStrike" cap="none" dirty="0">
                <a:solidFill>
                  <a:srgbClr val="000000"/>
                </a:solidFill>
                <a:latin typeface="Arial"/>
                <a:ea typeface="Arial"/>
                <a:cs typeface="Arial"/>
                <a:sym typeface="Arial"/>
              </a:rPr>
              <a:t> What degree of independence and responsibility do you expect from student teachers as they progress through </a:t>
            </a:r>
            <a:r>
              <a:rPr lang="en-GB" sz="1800" b="0" i="0" u="none" strike="noStrike" cap="none">
                <a:solidFill>
                  <a:srgbClr val="000000"/>
                </a:solidFill>
                <a:latin typeface="Arial"/>
                <a:ea typeface="Arial"/>
                <a:cs typeface="Arial"/>
                <a:sym typeface="Arial"/>
              </a:rPr>
              <a:t>their practicums?</a:t>
            </a:r>
            <a:endParaRPr sz="1800" b="0" i="0" u="none" strike="noStrike" cap="none" dirty="0">
              <a:solidFill>
                <a:srgbClr val="000000"/>
              </a:solidFill>
              <a:latin typeface="Arial"/>
              <a:ea typeface="Arial"/>
              <a:cs typeface="Arial"/>
              <a:sym typeface="Arial"/>
            </a:endParaRPr>
          </a:p>
        </p:txBody>
      </p:sp>
    </p:spTree>
  </p:cSld>
  <p:clrMapOvr>
    <a:masterClrMapping/>
  </p:clrMapOvr>
  <p:transition spd="slow">
    <p:fade/>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1205</Words>
  <Application>Microsoft Office PowerPoint</Application>
  <PresentationFormat>On-screen Show (16:9)</PresentationFormat>
  <Paragraphs>139</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Noto Sans Symbols</vt:lpstr>
      <vt:lpstr>simple-light-2</vt:lpstr>
      <vt:lpstr>The Role of the  Associate Teacher</vt:lpstr>
      <vt:lpstr>Practical considerations</vt:lpstr>
      <vt:lpstr>Model effective planning</vt:lpstr>
      <vt:lpstr>Model effective teaching practice</vt:lpstr>
      <vt:lpstr>Model effective assessment practices</vt:lpstr>
      <vt:lpstr>Model critical reflection</vt:lpstr>
      <vt:lpstr> Engage in serious learning conversations about practice</vt:lpstr>
      <vt:lpstr>Provide oral and written feedback and feed-forward from incidental and planned observations</vt:lpstr>
      <vt:lpstr>Develop student autonomy  and agency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the  Associate Teacher</dc:title>
  <dc:creator>Phil Spriggs</dc:creator>
  <cp:lastModifiedBy>Madeline Allen</cp:lastModifiedBy>
  <cp:revision>3</cp:revision>
  <dcterms:modified xsi:type="dcterms:W3CDTF">2021-05-12T22:18:59Z</dcterms:modified>
</cp:coreProperties>
</file>